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424" r:id="rId22"/>
    <p:sldId id="422" r:id="rId23"/>
    <p:sldId id="423" r:id="rId24"/>
    <p:sldId id="425" r:id="rId25"/>
    <p:sldId id="426" r:id="rId26"/>
    <p:sldId id="427" r:id="rId27"/>
    <p:sldId id="370" r:id="rId28"/>
    <p:sldId id="420" r:id="rId29"/>
    <p:sldId id="407" r:id="rId30"/>
    <p:sldId id="408" r:id="rId31"/>
    <p:sldId id="438" r:id="rId32"/>
    <p:sldId id="428" r:id="rId33"/>
    <p:sldId id="343" r:id="rId34"/>
    <p:sldId id="345" r:id="rId35"/>
    <p:sldId id="346" r:id="rId36"/>
    <p:sldId id="347" r:id="rId37"/>
    <p:sldId id="348" r:id="rId38"/>
    <p:sldId id="349" r:id="rId39"/>
    <p:sldId id="350" r:id="rId40"/>
    <p:sldId id="351" r:id="rId41"/>
    <p:sldId id="332" r:id="rId42"/>
    <p:sldId id="334" r:id="rId43"/>
    <p:sldId id="430" r:id="rId44"/>
    <p:sldId id="431" r:id="rId45"/>
    <p:sldId id="432" r:id="rId46"/>
    <p:sldId id="433" r:id="rId47"/>
    <p:sldId id="434" r:id="rId48"/>
    <p:sldId id="435" r:id="rId49"/>
    <p:sldId id="436" r:id="rId50"/>
    <p:sldId id="437" r:id="rId51"/>
    <p:sldId id="344" r:id="rId52"/>
    <p:sldId id="396" r:id="rId53"/>
    <p:sldId id="385" r:id="rId54"/>
    <p:sldId id="380" r:id="rId55"/>
    <p:sldId id="381" r:id="rId56"/>
    <p:sldId id="374" r:id="rId57"/>
    <p:sldId id="378" r:id="rId58"/>
    <p:sldId id="377" r:id="rId59"/>
    <p:sldId id="382" r:id="rId60"/>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70196" autoAdjust="0"/>
  </p:normalViewPr>
  <p:slideViewPr>
    <p:cSldViewPr snapToGrid="0" snapToObjects="1">
      <p:cViewPr varScale="1">
        <p:scale>
          <a:sx n="58" d="100"/>
          <a:sy n="58" d="100"/>
        </p:scale>
        <p:origin x="2299"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50</a:t>
            </a:fld>
            <a:endParaRPr lang="en-US"/>
          </a:p>
        </p:txBody>
      </p:sp>
    </p:spTree>
    <p:extLst>
      <p:ext uri="{BB962C8B-B14F-4D97-AF65-F5344CB8AC3E}">
        <p14:creationId xmlns:p14="http://schemas.microsoft.com/office/powerpoint/2010/main" val="313010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51</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590039"/>
              </a:xfrm>
            </p:spPr>
            <p:txBody>
              <a:bodyPr>
                <a:normAutofit/>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distTo</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1" i="1" smtClean="0">
                        <a:solidFill>
                          <a:srgbClr val="273239"/>
                        </a:solidFill>
                        <a:effectLst/>
                        <a:latin typeface="Cambria Math" panose="02040503050406030204" pitchFamily="18" charset="0"/>
                      </a:rPr>
                      <m:t>∞</m:t>
                    </m:r>
                  </m:oMath>
                </a14:m>
                <a:r>
                  <a:rPr lang="en-GB" b="0" i="0" dirty="0">
                    <a:solidFill>
                      <a:srgbClr val="273239"/>
                    </a:solidFill>
                    <a:effectLst/>
                    <a:latin typeface="Times New Roman" panose="02020603050405020304" pitchFamily="18" charset="0"/>
                    <a:cs typeface="Times New Roman" panose="02020603050405020304" pitchFamily="18" charset="0"/>
                  </a:rPr>
                  <a:t>, and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[s] = 0</a:t>
                </a:r>
                <a:r>
                  <a:rPr lang="en-GB" b="0" i="0" dirty="0">
                    <a:solidFill>
                      <a:srgbClr val="273239"/>
                    </a:solidFill>
                    <a:effectLst/>
                    <a:latin typeface="Times New Roman" panose="02020603050405020304" pitchFamily="18" charset="0"/>
                    <a:cs typeface="Times New Roman" panose="02020603050405020304" pitchFamily="18" charset="0"/>
                  </a:rPr>
                  <a:t> to source vertex s.</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a:t>
                </a:r>
                <a:r>
                  <a:rPr lang="en-GB" b="1" i="0" dirty="0">
                    <a:solidFill>
                      <a:srgbClr val="273239"/>
                    </a:solidFill>
                    <a:effectLst/>
                    <a:latin typeface="Times New Roman" panose="02020603050405020304" pitchFamily="18" charset="0"/>
                    <a:cs typeface="Times New Roman" panose="02020603050405020304" pitchFamily="18" charset="0"/>
                  </a:rPr>
                  <a:t>edges |V|-1</a:t>
                </a:r>
                <a:r>
                  <a:rPr lang="en-GB" b="0" i="0" dirty="0">
                    <a:solidFill>
                      <a:srgbClr val="273239"/>
                    </a:solidFill>
                    <a:effectLst/>
                    <a:latin typeface="Times New Roman" panose="02020603050405020304" pitchFamily="18" charset="0"/>
                    <a:cs typeface="Times New Roman" panose="02020603050405020304" pitchFamily="18" charset="0"/>
                  </a:rPr>
                  <a:t> times.</a:t>
                </a:r>
              </a:p>
            </p:txBody>
          </p:sp>
        </mc:Choice>
        <mc:Fallback>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590039"/>
              </a:xfrm>
              <a:blipFill>
                <a:blip r:embed="rId3"/>
                <a:stretch>
                  <a:fillRect l="-1950" t="-1882"/>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 | -1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dirty="0"/>
              <a:t>Relaxing edges |V|-1 times in the Bellman-Ford Algorithm guarantees that the algorithm has explored all possible paths of length up to |V|-1, which is the maximum possible length of a shortest path in a graph with |V| vertices. This allows the algorithm to correctly calculate the shortest paths from the source vertex to all other vertices, </a:t>
            </a:r>
            <a:r>
              <a:rPr lang="en-GB" dirty="0">
                <a:solidFill>
                  <a:srgbClr val="FF0000"/>
                </a:solidFill>
              </a:rPr>
              <a:t>given that there are no negative-weight cycles</a:t>
            </a:r>
            <a:r>
              <a:rPr lang="en-GB" dirty="0"/>
              <a:t>.</a:t>
            </a:r>
          </a:p>
        </p:txBody>
      </p:sp>
    </p:spTree>
    <p:extLst>
      <p:ext uri="{BB962C8B-B14F-4D97-AF65-F5344CB8AC3E}">
        <p14:creationId xmlns:p14="http://schemas.microsoft.com/office/powerpoint/2010/main" val="347536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43387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a:t>
                </a:r>
                <a:r>
                  <a:rPr lang="en-GB" sz="2800" b="1" dirty="0">
                    <a:solidFill>
                      <a:srgbClr val="273239"/>
                    </a:solidFill>
                    <a:latin typeface="Times New Roman" panose="02020603050405020304" pitchFamily="18" charset="0"/>
                    <a:cs typeface="Times New Roman" panose="02020603050405020304" pitchFamily="18" charset="0"/>
                  </a:rPr>
                  <a:t>v</a:t>
                </a:r>
                <a:r>
                  <a:rPr lang="en-GB" sz="2800" dirty="0">
                    <a:solidFill>
                      <a:srgbClr val="273239"/>
                    </a:solidFill>
                    <a:latin typeface="Times New Roman" panose="02020603050405020304" pitchFamily="18" charset="0"/>
                    <a:cs typeface="Times New Roman" panose="02020603050405020304" pitchFamily="18" charset="0"/>
                  </a:rPr>
                  <a:t> as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1"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[s] = 0</a:t>
                </a:r>
                <a:r>
                  <a:rPr lang="en-GB" sz="2800" dirty="0">
                    <a:solidFill>
                      <a:srgbClr val="273239"/>
                    </a:solidFill>
                    <a:latin typeface="Times New Roman" panose="02020603050405020304" pitchFamily="18" charset="0"/>
                    <a:cs typeface="Times New Roman" panose="02020603050405020304" pitchFamily="18" charset="0"/>
                  </a:rPr>
                  <a:t>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a:t>
                </a:r>
                <a:r>
                  <a:rPr lang="en-GB" sz="2800" b="1" dirty="0">
                    <a:solidFill>
                      <a:srgbClr val="273239"/>
                    </a:solidFill>
                    <a:latin typeface="Times New Roman" panose="02020603050405020304" pitchFamily="18" charset="0"/>
                    <a:cs typeface="Times New Roman" panose="02020603050405020304" pitchFamily="18" charset="0"/>
                  </a:rPr>
                  <a:t>edges |V|-1</a:t>
                </a:r>
                <a:r>
                  <a:rPr lang="en-GB" sz="2800" dirty="0">
                    <a:solidFill>
                      <a:srgbClr val="273239"/>
                    </a:solidFill>
                    <a:latin typeface="Times New Roman" panose="02020603050405020304" pitchFamily="18" charset="0"/>
                    <a:cs typeface="Times New Roman" panose="02020603050405020304" pitchFamily="18" charset="0"/>
                  </a:rPr>
                  <a:t> times.</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Relax all the edges one more time i.e. the </a:t>
                </a:r>
                <a:r>
                  <a:rPr lang="en-GB" sz="2800" b="1" i="0" dirty="0">
                    <a:solidFill>
                      <a:srgbClr val="273239"/>
                    </a:solidFill>
                    <a:effectLst/>
                    <a:latin typeface="Times New Roman" panose="02020603050405020304" pitchFamily="18" charset="0"/>
                    <a:cs typeface="Times New Roman" panose="02020603050405020304" pitchFamily="18" charset="0"/>
                  </a:rPr>
                  <a:t>N-</a:t>
                </a:r>
                <a:r>
                  <a:rPr lang="en-GB" sz="2800" b="1" i="0" dirty="0" err="1">
                    <a:solidFill>
                      <a:srgbClr val="273239"/>
                    </a:solidFill>
                    <a:effectLst/>
                    <a:latin typeface="Times New Roman" panose="02020603050405020304" pitchFamily="18" charset="0"/>
                    <a:cs typeface="Times New Roman" panose="02020603050405020304" pitchFamily="18" charset="0"/>
                  </a:rPr>
                  <a:t>th</a:t>
                </a:r>
                <a:r>
                  <a:rPr lang="en-GB" sz="2800" b="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b="0" i="0" dirty="0">
                    <a:solidFill>
                      <a:srgbClr val="273239"/>
                    </a:solidFill>
                    <a:effectLst/>
                    <a:latin typeface="Times New Roman" panose="02020603050405020304" pitchFamily="18" charset="0"/>
                    <a:cs typeface="Times New Roman" panose="02020603050405020304" pitchFamily="18" charset="0"/>
                  </a:rPr>
                  <a:t>for any </a:t>
                </a:r>
                <a:r>
                  <a:rPr lang="en-GB" sz="2400" b="1" i="0" dirty="0">
                    <a:solidFill>
                      <a:srgbClr val="273239"/>
                    </a:solidFill>
                    <a:effectLst/>
                    <a:latin typeface="Times New Roman" panose="02020603050405020304" pitchFamily="18" charset="0"/>
                    <a:cs typeface="Times New Roman" panose="02020603050405020304" pitchFamily="18" charset="0"/>
                  </a:rPr>
                  <a:t>edge e, </a:t>
                </a:r>
                <a:r>
                  <a:rPr lang="en-GB" sz="2400" i="0" dirty="0">
                    <a:solidFill>
                      <a:srgbClr val="273239"/>
                    </a:solidFill>
                    <a:effectLst/>
                    <a:latin typeface="Times New Roman" panose="02020603050405020304" pitchFamily="18" charset="0"/>
                    <a:cs typeface="Times New Roman" panose="02020603050405020304" pitchFamily="18" charset="0"/>
                  </a:rPr>
                  <a:t>if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[w] &gt;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[v] + </a:t>
                </a:r>
                <a:r>
                  <a:rPr lang="en-GB" sz="2400" b="1" i="0" dirty="0" err="1">
                    <a:solidFill>
                      <a:srgbClr val="273239"/>
                    </a:solidFill>
                    <a:effectLst/>
                    <a:latin typeface="Times New Roman" panose="02020603050405020304" pitchFamily="18" charset="0"/>
                    <a:cs typeface="Times New Roman" panose="02020603050405020304" pitchFamily="18" charset="0"/>
                  </a:rPr>
                  <a:t>e.weight</a:t>
                </a:r>
                <a:r>
                  <a:rPr lang="en-GB" sz="2400" b="1"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GB" sz="2400" dirty="0">
                  <a:solidFill>
                    <a:srgbClr val="273239"/>
                  </a:solidFill>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4338709"/>
              </a:xfrm>
              <a:prstGeom prst="rect">
                <a:avLst/>
              </a:prstGeom>
              <a:blipFill>
                <a:blip r:embed="rId3"/>
                <a:stretch>
                  <a:fillRect l="-1333" t="-1404"/>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Best Case: O(|E|), when distance array after 1st and 2nd relaxation are same , we can simply stop further processing after one iteration</a:t>
            </a:r>
          </a:p>
          <a:p>
            <a:r>
              <a:rPr lang="en-GB" dirty="0"/>
              <a:t>Average Case: O(|V|*|E|)</a:t>
            </a:r>
          </a:p>
          <a:p>
            <a:r>
              <a:rPr lang="en-GB" dirty="0"/>
              <a:t>Worst Case: O(|V|*|E|)</a:t>
            </a:r>
          </a:p>
          <a:p>
            <a:pPr lvl="1"/>
            <a:r>
              <a:rPr lang="en-GB" dirty="0"/>
              <a:t>If the graph is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3 w. Negative Cycle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024616"/>
            <a:ext cx="8337914" cy="2139047"/>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 min(</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 </a:t>
            </a:r>
            <a:r>
              <a:rPr lang="en-US" dirty="0" err="1">
                <a:latin typeface="Arial" panose="020B0604020202020204" pitchFamily="34" charset="0"/>
                <a:cs typeface="Arial" panose="020B0604020202020204" pitchFamily="34" charset="0"/>
              </a:rPr>
              <a:t>e.weight</a:t>
            </a:r>
            <a:r>
              <a:rPr lang="en-US" dirty="0">
                <a:latin typeface="Arial" panose="020B0604020202020204" pitchFamily="34" charset="0"/>
                <a:cs typeface="Arial" panose="020B0604020202020204" pitchFamily="34" charset="0"/>
              </a:rPr>
              <a:t>());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1098089" y="126843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41165</TotalTime>
  <Words>6007</Words>
  <Application>Microsoft Office PowerPoint</Application>
  <PresentationFormat>On-screen Show (4:3)</PresentationFormat>
  <Paragraphs>1276</Paragraphs>
  <Slides>59</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DejaVu Sans</vt:lpstr>
      <vt:lpstr>DejaVu Sans Mono</vt:lpstr>
      <vt:lpstr>LucidaGrande</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Bellman-Ford Algorithm Example 3 w. Negative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Dijkstra's Algorithm vs. Bellman-Ford Algorithm</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1191</cp:revision>
  <cp:lastPrinted>2024-11-04T21:27:29Z</cp:lastPrinted>
  <dcterms:created xsi:type="dcterms:W3CDTF">2018-08-13T22:58:39Z</dcterms:created>
  <dcterms:modified xsi:type="dcterms:W3CDTF">2024-11-04T22:09:12Z</dcterms:modified>
</cp:coreProperties>
</file>